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  <p:embeddedFont>
      <p:font typeface="Wingdings 2" panose="05020102010507070707" pitchFamily="18" charset="2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fBV0hC2MHC/aNSshSaQBbWnq6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It's free for non-commercial use!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983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65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21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8"/>
          <p:cNvSpPr txBox="1">
            <a:spLocks noGrp="1"/>
          </p:cNvSpPr>
          <p:nvPr>
            <p:ph type="ctrTitle"/>
          </p:nvPr>
        </p:nvSpPr>
        <p:spPr>
          <a:xfrm>
            <a:off x="211202" y="999242"/>
            <a:ext cx="4747298" cy="204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6263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Title + 2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587076" y="658806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588488" y="1396206"/>
            <a:ext cx="7744806" cy="307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 b="0" i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581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66680" y="2714300"/>
            <a:ext cx="391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30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319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906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656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4917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7235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493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97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8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3391fb2662e6e5ec82e805208c47dc4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de.earthengine.google.com/93e045fd02d8e98dc058b077e1dacd3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5a30c3ef7f9f54ed4760ae1023ed0a7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623a2b7f6b6418271f2431257239f9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fa2bcd378e4574dcda520ac9e4f5397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99773687e66f98f74239d54b7aaa240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5D96DFC4-C55F-FD67-C799-AE8B72633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-1" b="-26"/>
          <a:stretch/>
        </p:blipFill>
        <p:spPr>
          <a:xfrm>
            <a:off x="20" y="10"/>
            <a:ext cx="9141694" cy="5143489"/>
          </a:xfrm>
          <a:prstGeom prst="rect">
            <a:avLst/>
          </a:prstGeom>
        </p:spPr>
      </p:pic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482600" y="973836"/>
            <a:ext cx="2763802" cy="244144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DATA EXPLORATION IN </a:t>
            </a:r>
            <a:br>
              <a:rPr lang="en-US" sz="24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Google Earth Engine</a:t>
            </a:r>
            <a:br>
              <a:rPr lang="en-US" sz="2400"/>
            </a:br>
            <a:br>
              <a:rPr lang="en-US" sz="2400"/>
            </a:br>
            <a:endParaRPr lang="en-US" sz="2400" b="0"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- 1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6150" y="593301"/>
            <a:ext cx="9144000" cy="52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metadata: </a:t>
            </a:r>
            <a:r>
              <a:rPr lang="en-US" sz="2100"/>
              <a:t>Query the image metadata using filters such as ee.Filter.eq(), ee.Filter.lt() etc. You can filter by path/row values, orbit number or cloud cover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var filtered1 = s2.filter(ee.Filter.lt('CLOUDY_PIXEL_PERCENTAGE', 30))</a:t>
            </a:r>
            <a:endParaRPr sz="2100" i="1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date: </a:t>
            </a:r>
            <a:r>
              <a:rPr lang="en-US" sz="2100"/>
              <a:t>Select images in a particular date range using filters such as ee.Filter.date()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ee.Filter.date('2019-01-01', '2020-01-01'))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by location: S</a:t>
            </a:r>
            <a:r>
              <a:rPr lang="en-US" sz="2100"/>
              <a:t>ubset an image with a bounding box, or any user-defined geometry using the ee.Filter.bounds()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.filter(ee.Filter.bounds(geometry))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 Filter by cloud PERCENTAGE: </a:t>
            </a:r>
            <a:r>
              <a:rPr lang="en-US" sz="2100"/>
              <a:t>This function filters out images with less clouds using the function ee.Filter.lt()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2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i="1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Example. .filter(ee.Filter.</a:t>
            </a:r>
            <a:r>
              <a:rPr lang="en-US" sz="1200" i="1">
                <a:latin typeface="Open Sans"/>
                <a:ea typeface="Open Sans"/>
                <a:cs typeface="Open Sans"/>
                <a:sym typeface="Open Sans"/>
              </a:rPr>
              <a:t>lt('CLOUDY_PIXEL_PERCENTAGE', 30))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400" i="1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2000"/>
              <a:buNone/>
            </a:pP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- 2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1"/>
          <p:cNvSpPr txBox="1">
            <a:spLocks noGrp="1"/>
          </p:cNvSpPr>
          <p:nvPr>
            <p:ph type="body" idx="1"/>
          </p:nvPr>
        </p:nvSpPr>
        <p:spPr>
          <a:xfrm>
            <a:off x="23352" y="729298"/>
            <a:ext cx="9097200" cy="41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Concatenating filters with the dot (.) notation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2100"/>
              <a:t> </a:t>
            </a: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//importing geometry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geometry= ee.Geometry.point([</a:t>
            </a:r>
            <a:r>
              <a:rPr lang="en-US" sz="1600"/>
              <a:t>-3.02,6.67]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importing the image collection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s2 = ee.ImageCollection("COPERNICUS/S2");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solidFill>
                  <a:srgbClr val="80A026"/>
                </a:solidFill>
                <a:latin typeface="Open Sans"/>
                <a:ea typeface="Open Sans"/>
                <a:cs typeface="Open Sans"/>
                <a:sym typeface="Open Sans"/>
              </a:rPr>
              <a:t>// applying the filtering functions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	 .filter(ee.Filter.date</a:t>
            </a:r>
            <a:r>
              <a:rPr lang="en-US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endParaRPr sz="16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Processing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158365" y="915688"/>
            <a:ext cx="8015818" cy="41773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0" rIns="91425" bIns="250725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Mosaicking: </a:t>
            </a:r>
            <a:r>
              <a:rPr lang="en-US" sz="2100"/>
              <a:t>the Function .mosaic() is used on a ImageCollection to create a image mosaics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Image Compositing: </a:t>
            </a:r>
            <a:r>
              <a:rPr lang="en-US" sz="2100"/>
              <a:t>application of reduce Functions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filtered = s2.filter(ee.Filter.lt('CLOUDY_PIXEL_PERCENTAGE', 30))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 	.filter(ee.Filter.date('2019-01-01', '2020-01-01'))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 	 .filter(ee.Filter.bounds(geometry))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print(filtered);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// mosaicking the image collection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mosaic = filtered.mosaic()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 </a:t>
            </a: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Compositing  using the median reducer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medianComposite = filtered.median();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</a:pPr>
            <a:endParaRPr sz="1200" b="0" i="0" u="none" strike="noStrike" cap="none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1757407" y="3888509"/>
            <a:ext cx="9857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Mosaic</a:t>
            </a:r>
            <a:endParaRPr sz="18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39" y="1041144"/>
            <a:ext cx="4205624" cy="284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5273" y="1041143"/>
            <a:ext cx="4002424" cy="279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4420996" y="3870025"/>
            <a:ext cx="598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vrs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6138958" y="3888509"/>
            <a:ext cx="1415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Composite</a:t>
            </a:r>
            <a:endParaRPr sz="1800" b="1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255539" y="204376"/>
            <a:ext cx="780379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Visual  Example of  using the mosaic and the composite function on the same area  and same date range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989812" y="70812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Mosaicking and  compositing Image Collection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Mosaicking Images</a:t>
            </a:r>
            <a:endParaRPr dirty="0"/>
          </a:p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63565" y="101357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Cloud Masking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1" y="4122558"/>
            <a:ext cx="9144000" cy="57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Cloud Masking</a:t>
            </a:r>
            <a:endParaRPr dirty="0"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75496" y="786409"/>
            <a:ext cx="7978385" cy="3388849"/>
            <a:chOff x="375573" y="786409"/>
            <a:chExt cx="7978385" cy="3388849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5573" y="786410"/>
              <a:ext cx="3179614" cy="338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33110" y="786409"/>
              <a:ext cx="3220848" cy="33887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Google Shape;151;p15"/>
            <p:cNvCxnSpPr/>
            <p:nvPr/>
          </p:nvCxnSpPr>
          <p:spPr>
            <a:xfrm>
              <a:off x="3657597" y="2392070"/>
              <a:ext cx="1404519" cy="0"/>
            </a:xfrm>
            <a:prstGeom prst="straightConnector1">
              <a:avLst/>
            </a:prstGeom>
            <a:noFill/>
            <a:ln w="101600" cap="flat" cmpd="sng">
              <a:solidFill>
                <a:srgbClr val="0493A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Feature and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342914" y="885185"/>
            <a:ext cx="8508477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 feature </a:t>
            </a:r>
            <a:r>
              <a:rPr lang="en-US" sz="2100"/>
              <a:t>is an object that stores its geographical representation as a line, points and polygon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 FeatureCollection </a:t>
            </a:r>
            <a:r>
              <a:rPr lang="en-US" sz="2100"/>
              <a:t>is a group of related features which enables additional operations on the entire set such as filtering, merging, clipping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208146" y="314251"/>
            <a:ext cx="8413817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Importing a Feature/Feature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76761" y="1123073"/>
            <a:ext cx="8570356" cy="3437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923" y="1818104"/>
            <a:ext cx="2619293" cy="166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979" y="1616821"/>
            <a:ext cx="2080084" cy="20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1489" y="1459643"/>
            <a:ext cx="1596553" cy="220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7"/>
          <p:cNvCxnSpPr/>
          <p:nvPr/>
        </p:nvCxnSpPr>
        <p:spPr>
          <a:xfrm>
            <a:off x="3008216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68" name="Google Shape;168;p17"/>
          <p:cNvCxnSpPr/>
          <p:nvPr/>
        </p:nvCxnSpPr>
        <p:spPr>
          <a:xfrm>
            <a:off x="5923352" y="2478552"/>
            <a:ext cx="768137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69" name="Google Shape;169;p17"/>
          <p:cNvSpPr/>
          <p:nvPr/>
        </p:nvSpPr>
        <p:spPr>
          <a:xfrm>
            <a:off x="388923" y="1818104"/>
            <a:ext cx="2619293" cy="1667304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3783775" y="1591294"/>
            <a:ext cx="2108288" cy="2042181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6691489" y="1425039"/>
            <a:ext cx="1596553" cy="2208436"/>
          </a:xfrm>
          <a:prstGeom prst="rect">
            <a:avLst/>
          </a:prstGeom>
          <a:noFill/>
          <a:ln w="25400" cap="flat" cmpd="sng">
            <a:solidFill>
              <a:srgbClr val="076C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208146" y="3718017"/>
            <a:ext cx="2923592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click assets then click new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92134" y="3718017"/>
            <a:ext cx="2394580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Upload the feature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214981" y="3712586"/>
            <a:ext cx="2929019" cy="523220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Step3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Check uploading in the task bar</a:t>
            </a:r>
            <a:endParaRPr sz="14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visualizing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65575" y="666397"/>
            <a:ext cx="8544415" cy="133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 dirty="0"/>
              <a:t>Display polygon feature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var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ee.FeatureCollection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(users/FAA/District__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Boundary_SNV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/);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aoi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{'color': 'red'}, ' Districts of 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interest')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{} contains the visualization parameters</a:t>
            </a:r>
            <a:endParaRPr dirty="0"/>
          </a:p>
          <a:p>
            <a:pPr marL="342900" lvl="0" indent="-215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084" y="2038982"/>
            <a:ext cx="3509820" cy="299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Query or filter Features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0" y="653008"/>
            <a:ext cx="8675430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Filter specific district polygon</a:t>
            </a:r>
            <a:endParaRPr sz="8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//Filter Juabeso district from the districts of Interest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Juabeso = aoi.filter(ee.Filter.eq('DISTRICT', 'JUABESO')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Map.addLayer(Juabeso</a:t>
            </a:r>
            <a:r>
              <a:rPr lang="en-US" sz="1400">
                <a:solidFill>
                  <a:srgbClr val="F24745"/>
                </a:solidFill>
                <a:latin typeface="Open Sans"/>
                <a:ea typeface="Open Sans"/>
                <a:cs typeface="Open Sans"/>
                <a:sym typeface="Open Sans"/>
              </a:rPr>
              <a:t>, {'color': 'blue'}, ' Juabeso')</a:t>
            </a:r>
            <a:endParaRPr/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endParaRPr sz="1600" i="1" u="sng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0067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0727" y="2091404"/>
            <a:ext cx="3673273" cy="254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B616E46-32C6-8617-D211-93CBF209F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0146" r="-1" b="5877"/>
          <a:stretch/>
        </p:blipFill>
        <p:spPr>
          <a:xfrm>
            <a:off x="20" y="10"/>
            <a:ext cx="9141694" cy="514348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3481671" cy="40005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482600" y="973836"/>
            <a:ext cx="2763802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ts val="2000"/>
            </a:pPr>
            <a:r>
              <a:rPr lang="en-US" sz="3800" spc="-100">
                <a:solidFill>
                  <a:srgbClr val="FFFFFF"/>
                </a:solidFill>
                <a:latin typeface="+mj-lt"/>
                <a:ea typeface="+mj-ea"/>
                <a:cs typeface="+mj-cs"/>
                <a:sym typeface="Open Sans"/>
              </a:rPr>
              <a:t>Basic Concepts in GEE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0" y="112547"/>
            <a:ext cx="819116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Clip Image/ImageCollection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1"/>
          </p:nvPr>
        </p:nvSpPr>
        <p:spPr>
          <a:xfrm>
            <a:off x="106200" y="965085"/>
            <a:ext cx="8223951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Clip an image / image collection quried District of Interest </a:t>
            </a:r>
            <a:endParaRPr sz="210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Clipping Function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 =ImageCollection.clip(aoi);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var ClipImage=medianComposite.clip(Juabeso);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Analysis on Feature/Feature Collection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314601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an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0" y="848748"/>
            <a:ext cx="6654515" cy="35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140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/>
              <a:t>Images can be exported as GeoTiFF </a:t>
            </a:r>
            <a:endParaRPr sz="210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Image Collection to GeoTIFF</a:t>
            </a:r>
            <a:endParaRPr sz="1400">
              <a:solidFill>
                <a:srgbClr val="41566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Export.image.toDrive({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image:clips.select('B2','B3','B4','B5','B6','B7'),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image bands to be exported</a:t>
            </a:r>
            <a:endParaRPr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description: 'LE08_2017',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name of Image being Exported</a:t>
            </a:r>
            <a:endParaRPr sz="100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 	region: table,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area of Interest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folder: 'TANK',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//folder created in your google drive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scale: 30,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//spatial resolution of output image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crs:'EPSG:32630',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coordinate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maxPixels:1017604292451  </a:t>
            </a: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//maximum allowed pixels to export</a:t>
            </a:r>
            <a:endParaRPr/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None/>
            </a:pPr>
            <a:r>
              <a:rPr lang="en-US" sz="10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▹"/>
            </a:pPr>
            <a:r>
              <a:rPr lang="en-US" sz="2100"/>
              <a:t>Run task to export image to local folder or cloud storage</a:t>
            </a:r>
            <a:endParaRPr sz="210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515" y="1073498"/>
            <a:ext cx="2357632" cy="3082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288347" y="221487"/>
            <a:ext cx="7726842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Export a Feature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448316" y="921976"/>
            <a:ext cx="5372314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Features can be exported as KML or SHP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600" i="1" u="sng" dirty="0">
                <a:solidFill>
                  <a:srgbClr val="415665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// Export </a:t>
            </a:r>
            <a:r>
              <a:rPr lang="en-US" sz="1400" dirty="0" err="1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FeatureCollection</a:t>
            </a: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to a KML file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Char char="▸"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Export.table.toDrive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({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 		collection: features,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 		description:'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vectorsToDriveExample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',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 		 </a:t>
            </a: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fileFormat</a:t>
            </a: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: 'KML'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Run task to export feature collection to local folder </a:t>
            </a:r>
            <a:endParaRPr sz="2100" dirty="0"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396" y="1167918"/>
            <a:ext cx="2773541" cy="2868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1989812" y="694858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</a:t>
            </a:r>
            <a:r>
              <a:rPr lang="en-US" sz="1800" b="1">
                <a:latin typeface="Open Sans"/>
                <a:ea typeface="Open Sans"/>
                <a:cs typeface="Open Sans"/>
                <a:sym typeface="Open Sans"/>
              </a:rPr>
              <a:t> Script</a:t>
            </a: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Exporting Image and Feature Collection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292791" y="-70241"/>
            <a:ext cx="7741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body" idx="1"/>
          </p:nvPr>
        </p:nvSpPr>
        <p:spPr>
          <a:xfrm>
            <a:off x="296238" y="426200"/>
            <a:ext cx="77346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u="sng" dirty="0"/>
              <a:t>Exercise 1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Import Protected Areas into GEE</a:t>
            </a:r>
            <a:endParaRPr sz="1800"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Filter/ Query Protected Areas in Bono and Bono East Region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800" dirty="0"/>
              <a:t>Export the filtered Protected Areas as a shapefile</a:t>
            </a:r>
            <a:endParaRPr sz="1800" dirty="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28" name="Google Shape;228;p25"/>
          <p:cNvSpPr txBox="1"/>
          <p:nvPr/>
        </p:nvSpPr>
        <p:spPr>
          <a:xfrm>
            <a:off x="388800" y="1983825"/>
            <a:ext cx="66084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None/>
            </a:pPr>
            <a:r>
              <a:rPr lang="en-US" sz="20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2000" b="1" i="0" u="sng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Import Regional Boundary into GEE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Filter/ Query Bono Region</a:t>
            </a:r>
            <a:endParaRPr dirty="0"/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an Image Collection for 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Sentinel 2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for 2020 covering  Bono Region the area of interest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Clip the Image Collection with the 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filtered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Regional Boundary(Bono)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▹"/>
            </a:pPr>
            <a:r>
              <a:rPr lang="en-US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Export the Clipped Image to 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GeoTIFF</a:t>
            </a:r>
            <a:endParaRPr sz="1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400" b="0" i="0" u="none" strike="noStrike" cap="none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 descr="EE-logo_512dp.png"/>
          <p:cNvPicPr preferRelativeResize="0"/>
          <p:nvPr/>
        </p:nvPicPr>
        <p:blipFill rotWithShape="1">
          <a:blip r:embed="rId3">
            <a:alphaModFix/>
          </a:blip>
          <a:srcRect b="7483"/>
          <a:stretch/>
        </p:blipFill>
        <p:spPr>
          <a:xfrm>
            <a:off x="6687232" y="351334"/>
            <a:ext cx="2219300" cy="2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" y="2479707"/>
            <a:ext cx="9143999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405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115004" y="764561"/>
            <a:ext cx="9028996" cy="3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An Image </a:t>
            </a:r>
            <a:r>
              <a:rPr lang="en-US" sz="2100"/>
              <a:t>comprises of a two dimensional array of individual picture elements called pixels arranged in columns and rows </a:t>
            </a:r>
            <a:endParaRPr sz="2100"/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Each pixel represents an area on the Earth's surface, which has an intensity value, and a location address in the two dimensional image </a:t>
            </a:r>
            <a:endParaRPr sz="210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-572985" y="-1776139"/>
            <a:ext cx="4658096" cy="215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16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</a:pPr>
            <a:endParaRPr sz="2000" b="0" i="0" u="none" strike="noStrike" cap="none">
              <a:solidFill>
                <a:srgbClr val="0070C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530" y="2458279"/>
            <a:ext cx="1882795" cy="2049800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" name="Google Shape;5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7050" y="3882015"/>
            <a:ext cx="958116" cy="1200185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" name="Google Shape;5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4243" y="2458279"/>
            <a:ext cx="1979624" cy="1142423"/>
          </a:xfrm>
          <a:prstGeom prst="rect">
            <a:avLst/>
          </a:prstGeom>
          <a:noFill/>
          <a:ln w="19050" cap="flat" cmpd="sng">
            <a:solidFill>
              <a:srgbClr val="0493A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" name="Google Shape;58;p3"/>
          <p:cNvCxnSpPr>
            <a:stCxn id="55" idx="2"/>
          </p:cNvCxnSpPr>
          <p:nvPr/>
        </p:nvCxnSpPr>
        <p:spPr>
          <a:xfrm rot="-5400000" flipH="1">
            <a:off x="3732728" y="4188279"/>
            <a:ext cx="420600" cy="10602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3"/>
          <p:cNvCxnSpPr>
            <a:stCxn id="56" idx="3"/>
          </p:cNvCxnSpPr>
          <p:nvPr/>
        </p:nvCxnSpPr>
        <p:spPr>
          <a:xfrm rot="10800000" flipH="1">
            <a:off x="5465166" y="3626207"/>
            <a:ext cx="601200" cy="855900"/>
          </a:xfrm>
          <a:prstGeom prst="bentConnector2">
            <a:avLst/>
          </a:prstGeom>
          <a:noFill/>
          <a:ln w="47625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47805" y="105029"/>
            <a:ext cx="7741630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147805" y="639789"/>
            <a:ext cx="8319326" cy="367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b="1"/>
              <a:t>An Image Collection </a:t>
            </a:r>
            <a:r>
              <a:rPr lang="en-US" sz="2100"/>
              <a:t>is a stack of images.</a:t>
            </a:r>
            <a:endParaRPr sz="210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For instance a collection of all Landsat 7 images in a given time period</a:t>
            </a:r>
            <a:endParaRPr sz="2100"/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Each image collection has an ID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896" y="1909267"/>
            <a:ext cx="4274802" cy="262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849" y="2381439"/>
            <a:ext cx="2445859" cy="204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4"/>
          <p:cNvCxnSpPr/>
          <p:nvPr/>
        </p:nvCxnSpPr>
        <p:spPr>
          <a:xfrm>
            <a:off x="3339775" y="3343046"/>
            <a:ext cx="1254171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91975" y="151053"/>
            <a:ext cx="8276614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Import an Image or Image Collection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-1" y="649301"/>
            <a:ext cx="7585862" cy="27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This can be done in two ways: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Use the search button and add the image to a defined workspace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8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Using the image ID </a:t>
            </a:r>
            <a:endParaRPr sz="16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	Var Landsat8=ee.ImageCollection(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'LANDSAT/LC8_L1T_TOA'</a:t>
            </a: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20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'</a:t>
            </a:r>
            <a:r>
              <a:rPr lang="en-US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LANDSAT/LC8_L1T_TOA</a:t>
            </a:r>
            <a:r>
              <a:rPr lang="en-US" sz="1200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 is the ID</a:t>
            </a:r>
            <a:endParaRPr sz="1200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158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802" y="1525479"/>
            <a:ext cx="3868814" cy="206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- 1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6"/>
          <p:cNvSpPr txBox="1">
            <a:spLocks noGrp="1"/>
          </p:cNvSpPr>
          <p:nvPr>
            <p:ph type="body" idx="1"/>
          </p:nvPr>
        </p:nvSpPr>
        <p:spPr>
          <a:xfrm>
            <a:off x="153359" y="693082"/>
            <a:ext cx="8760514" cy="406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Requires visualization parameters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Uses the Function </a:t>
            </a:r>
            <a:r>
              <a:rPr lang="en-US" sz="2100" i="1" u="sng" dirty="0" err="1"/>
              <a:t>Map.addLayer</a:t>
            </a:r>
            <a:r>
              <a:rPr lang="en-US" sz="2100" i="1" u="sng" dirty="0"/>
              <a:t>(image,</a:t>
            </a:r>
            <a:r>
              <a:rPr lang="en-US" sz="2100" i="1" u="sng" dirty="0">
                <a:solidFill>
                  <a:srgbClr val="FF0000"/>
                </a:solidFill>
              </a:rPr>
              <a:t>{visualization parameters}</a:t>
            </a:r>
            <a:r>
              <a:rPr lang="en-US" sz="2100" i="1" u="sng" dirty="0"/>
              <a:t>,’name’) </a:t>
            </a:r>
            <a:r>
              <a:rPr lang="en-US" sz="2100" dirty="0"/>
              <a:t>where the curly brackets </a:t>
            </a:r>
            <a:r>
              <a:rPr lang="en-US" sz="2100" dirty="0">
                <a:solidFill>
                  <a:srgbClr val="FF0000"/>
                </a:solidFill>
              </a:rPr>
              <a:t>{}</a:t>
            </a:r>
            <a:r>
              <a:rPr lang="en-US" sz="2100" dirty="0"/>
              <a:t> contain the visualization parameters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Color palette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palette: ['00FFFF', '0000FF'] or palette: [‘red', ‘green', 'blue'] (used for  single-band images only)</a:t>
            </a:r>
            <a:endParaRPr sz="2100"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Bands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i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6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'bands': ['B4', 'B3', 'B2'] (normally a  list of three band names to be mapped to RGB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2100" dirty="0"/>
              <a:t>Image stretch parameters</a:t>
            </a:r>
            <a:endParaRPr sz="2100"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-US" sz="1600" i="1" u="sng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min: 0.0, max:0.3 (used to stretch the image for better visualization)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1400" dirty="0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dirty="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solidFill>
                <a:srgbClr val="92D05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 dirty="0" err="1">
                <a:latin typeface="Open Sans"/>
                <a:ea typeface="Open Sans"/>
                <a:cs typeface="Open Sans"/>
                <a:sym typeface="Open Sans"/>
              </a:rPr>
              <a:t>Map.addLayer</a:t>
            </a:r>
            <a:r>
              <a:rPr lang="en-US" sz="1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(image,{ visualization </a:t>
            </a:r>
            <a:r>
              <a:rPr lang="en-US" sz="14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paramerters</a:t>
            </a:r>
            <a:r>
              <a:rPr lang="en-US" sz="1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},’name’)</a:t>
            </a:r>
            <a:r>
              <a:rPr lang="en-US" sz="1400" dirty="0">
                <a:solidFill>
                  <a:srgbClr val="0067FB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r>
              <a:rPr lang="en-US" sz="14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5576" y="98404"/>
            <a:ext cx="7498341" cy="66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- 2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14371" y="782590"/>
            <a:ext cx="9202782" cy="316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The function Map.setCenter() is used to sets the viewport to a specific location and zoom level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</a:pPr>
            <a:r>
              <a:rPr lang="en-US" sz="1600" i="1" u="sng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Example </a:t>
            </a:r>
            <a:r>
              <a:rPr lang="en-US" sz="16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var landsat7TOA2014 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= ee.Image('LANDSAT/LE7_TOA_1YEAR/2014');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Map.addLayer(ee.Image('</a:t>
            </a:r>
            <a:r>
              <a:rPr lang="en-US" sz="1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LANDSAT/LE7_TOA_1YEAR/2014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'),{'bands':['B4', 'B3','B2'],},'Landsat7 2014');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000"/>
              <a:buChar char="▸"/>
            </a:pP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Map.setCenter(-0.411, 6.469,7), where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‘’ -0.411, 6.469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” is location and </a:t>
            </a:r>
            <a:r>
              <a:rPr lang="en-US" sz="1400" b="1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-US" sz="140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 the zoom level</a:t>
            </a:r>
            <a:endParaRPr sz="140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63565" y="181824"/>
            <a:ext cx="8575685" cy="60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3200">
                <a:latin typeface="Open Sans"/>
                <a:ea typeface="Open Sans"/>
                <a:cs typeface="Open Sans"/>
                <a:sym typeface="Open Sans"/>
              </a:rPr>
              <a:t>Display or image visualization - 3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1"/>
          </p:nvPr>
        </p:nvSpPr>
        <p:spPr>
          <a:xfrm>
            <a:off x="93063" y="689779"/>
            <a:ext cx="8668574" cy="78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-US" sz="2100"/>
              <a:t>After displaying the image you  can further manipulate the visualization parameters by using the settings of the image layer.</a:t>
            </a:r>
            <a:endParaRPr sz="2100"/>
          </a:p>
          <a:p>
            <a:pPr marL="171450" lvl="0" indent="-44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8"/>
          <p:cNvSpPr txBox="1"/>
          <p:nvPr/>
        </p:nvSpPr>
        <p:spPr>
          <a:xfrm>
            <a:off x="-1124505" y="6396805"/>
            <a:ext cx="3578524" cy="276999"/>
          </a:xfrm>
          <a:prstGeom prst="rect">
            <a:avLst/>
          </a:prstGeom>
          <a:solidFill>
            <a:srgbClr val="ECF9FA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After manipulating the visualization parameters</a:t>
            </a:r>
            <a:endParaRPr sz="1200" b="0" i="0" u="none" strike="noStrike" cap="none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1574" y="1477670"/>
            <a:ext cx="3316590" cy="3049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8"/>
          <p:cNvGrpSpPr/>
          <p:nvPr/>
        </p:nvGrpSpPr>
        <p:grpSpPr>
          <a:xfrm>
            <a:off x="510614" y="1788114"/>
            <a:ext cx="4267200" cy="2028825"/>
            <a:chOff x="480136" y="1624492"/>
            <a:chExt cx="4267200" cy="2028825"/>
          </a:xfrm>
        </p:grpSpPr>
        <p:pic>
          <p:nvPicPr>
            <p:cNvPr id="99" name="Google Shape;9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0136" y="1624492"/>
              <a:ext cx="2419350" cy="2028825"/>
            </a:xfrm>
            <a:prstGeom prst="rect">
              <a:avLst/>
            </a:prstGeom>
            <a:noFill/>
            <a:ln w="25400" cap="flat" cmpd="sng">
              <a:solidFill>
                <a:srgbClr val="0493A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0" name="Google Shape;10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9486" y="1624492"/>
              <a:ext cx="1847850" cy="600075"/>
            </a:xfrm>
            <a:prstGeom prst="rect">
              <a:avLst/>
            </a:prstGeom>
            <a:noFill/>
            <a:ln w="25400" cap="flat" cmpd="sng">
              <a:solidFill>
                <a:srgbClr val="0493AF">
                  <a:alpha val="7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101" name="Google Shape;101;p8"/>
          <p:cNvCxnSpPr/>
          <p:nvPr/>
        </p:nvCxnSpPr>
        <p:spPr>
          <a:xfrm>
            <a:off x="3372307" y="3057753"/>
            <a:ext cx="2172615" cy="0"/>
          </a:xfrm>
          <a:prstGeom prst="straightConnector1">
            <a:avLst/>
          </a:prstGeom>
          <a:noFill/>
          <a:ln w="101600" cap="flat" cmpd="sng">
            <a:solidFill>
              <a:srgbClr val="0493A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1903598" y="1314543"/>
            <a:ext cx="4875573" cy="61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Run Script</a:t>
            </a:r>
            <a:endParaRPr sz="2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1"/>
          </p:nvPr>
        </p:nvSpPr>
        <p:spPr>
          <a:xfrm>
            <a:off x="647010" y="1864378"/>
            <a:ext cx="7388751" cy="105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Visualization of Image/Image Collection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1318</Words>
  <Application>Microsoft Office PowerPoint</Application>
  <PresentationFormat>On-screen Show (16:9)</PresentationFormat>
  <Paragraphs>174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Corbel</vt:lpstr>
      <vt:lpstr>Arial</vt:lpstr>
      <vt:lpstr>Wingdings 2</vt:lpstr>
      <vt:lpstr>Trebuchet MS</vt:lpstr>
      <vt:lpstr>Noto Sans Symbols</vt:lpstr>
      <vt:lpstr>Calibri</vt:lpstr>
      <vt:lpstr>Source Sans Pro</vt:lpstr>
      <vt:lpstr>Open Sans</vt:lpstr>
      <vt:lpstr>Frame</vt:lpstr>
      <vt:lpstr>DATA EXPLORATION IN  Google Earth Engine  </vt:lpstr>
      <vt:lpstr>Basic Concepts in GEE</vt:lpstr>
      <vt:lpstr>Image</vt:lpstr>
      <vt:lpstr>Image Collection</vt:lpstr>
      <vt:lpstr>Import an Image or Image Collection</vt:lpstr>
      <vt:lpstr>Display or image visualization - 1</vt:lpstr>
      <vt:lpstr>Display or image visualization - 2</vt:lpstr>
      <vt:lpstr>Display or image visualization - 3</vt:lpstr>
      <vt:lpstr>Run Script</vt:lpstr>
      <vt:lpstr>Image Processing - 1</vt:lpstr>
      <vt:lpstr>Image Processing - 2</vt:lpstr>
      <vt:lpstr>Image Processing - 3</vt:lpstr>
      <vt:lpstr>PowerPoint Presentation</vt:lpstr>
      <vt:lpstr>Run Script</vt:lpstr>
      <vt:lpstr>Cloud Masking</vt:lpstr>
      <vt:lpstr>Feature and Feature Collection</vt:lpstr>
      <vt:lpstr>Importing a Feature/Feature Collection</vt:lpstr>
      <vt:lpstr>Display or visualizing Features</vt:lpstr>
      <vt:lpstr>Query or filter Features</vt:lpstr>
      <vt:lpstr>Clip Image/ImageCollection </vt:lpstr>
      <vt:lpstr>Run Script</vt:lpstr>
      <vt:lpstr>Export an Image Collection</vt:lpstr>
      <vt:lpstr>Export a Feature Collection</vt:lpstr>
      <vt:lpstr>Run Script</vt:lpstr>
      <vt:lpstr>Hands-on Exercises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IN  Google Earth Engine</dc:title>
  <dc:creator>CERSGIS-RS1</dc:creator>
  <cp:lastModifiedBy>Ernest Opoku-Kwarteng</cp:lastModifiedBy>
  <cp:revision>3</cp:revision>
  <dcterms:modified xsi:type="dcterms:W3CDTF">2022-11-10T13:10:04Z</dcterms:modified>
</cp:coreProperties>
</file>